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69" r:id="rId6"/>
    <p:sldId id="276" r:id="rId7"/>
    <p:sldId id="275" r:id="rId8"/>
    <p:sldId id="270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3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7155-AA80-420E-A13D-2CEF33A8E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41861E-FC22-40DE-A7A7-4A23900CC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853F1-E839-4128-8785-E42693B58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C4750-474C-441F-9D6F-BBDFB74EF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50958-8A8D-422C-B1BD-16831DB83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30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17AD-5CFD-48C1-98AB-9E70B124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47DF8-0C9C-4687-9157-00DFE8A96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B5222-1E17-4F75-9C04-4BEF6CD27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04422-7083-45A9-8150-D6FE987A5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FC2DA-3093-4515-B3CB-10AE383C3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8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435937-1B39-4D9F-B805-9E23F3492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D77B0-1490-4583-BA5E-3AFD27069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24C1F-D761-47A2-8CAE-1B05E4F4F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20AEA-A3D3-4901-87B9-1F9FDA755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D7AE4-CCF5-4487-82B4-F1B95FBD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5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0584C-4668-4DE0-8980-D4C725652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411AC-FEE4-4AF1-A6C8-EAE86FCE3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A4747-F49F-4C2D-981D-638B24FD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7DD7A-7200-4AFC-9F01-6E2F45A5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EEEF6-B076-45CD-A74F-A36C8191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4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4EDB6-B8BF-4CE3-AC56-04947516A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FACF9-0187-42C0-AC9D-9E6DE181C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BA011-F094-4790-A782-A7CBB1149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3E0C5-C76C-4CE6-BFD4-BAEFBF176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4D778-2A65-4725-BECB-3BF549C92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833B-1CC8-4DD1-ABA1-3EEECA14E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DB338-0CB7-434F-A715-31F4002CE3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20A9E-48FB-4F74-AA7A-66FD448D40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0FC68-A11F-44B0-8144-774ED8226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3267F-60EB-4078-B362-8D4E3CFC2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5F9377-9F63-41B0-8C5A-AD87FBB5B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0841-A76B-465D-9178-EA61F7E0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E25E3-DAFE-42E9-BDF5-D11D482EC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FF1CA-4F5E-4D9A-97F7-DBCA94CA8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7252E-3970-4323-B3E1-CFE4671C4D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94A0CD-CBF3-44E2-83F4-2A164295E1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4C7B7E-ECF7-46C8-AB2E-80DD8845F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03BD51-ABB3-4EDD-A9E9-27AC48F00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875313-9EF5-4B59-97D8-6BDD78F4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5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2ED7E-24F3-45B1-A97D-08C2A4F5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2BC323-F09F-46A2-AD82-1D55E76E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689C2-B0B8-4A59-8105-CEFFD403E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71D72-9FA4-4806-A07F-F6695E09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E8EC4-E731-4808-9C05-D57DCAA77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527397-A16D-4128-964D-49DA31B9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D09B0-CC61-44CE-AEB6-BAA31EAE5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1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F91A0-F514-401D-A745-41FB0664D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43CF5-6C33-4693-BCC1-218277160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EFD72-C535-43B5-AFAA-906D6C2E11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49AC1-4D04-4F78-BC4A-FD3914D8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BDF16-FB30-433E-82BA-1506ADDF1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ED6DF-CE9C-4ACA-8232-F74DD968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27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A5178-4232-46EC-B457-8EF53C33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DCEED-7FBC-4D30-878E-485FEB5060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A3490-5756-4D97-9A8D-E6566B079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7B4D2-5E4E-44DA-B817-8CB37ACD5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3E49-7C36-48D4-A20D-50764AB24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72A49-FD1F-4A3C-B2C0-716689A71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4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DFD699-24C9-4E63-AA6A-89D042EEF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31DB8-D489-47A5-929F-A1409A1C6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9DD12-7A89-40D2-85A0-6FE1CF8A7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DD61D-AAD6-4A4F-9A4A-5B2F37049FFF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9C61C-54AE-4006-BDE8-0016E2D18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C8972-58D2-4533-8129-1141B8334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C2929-E38F-47EA-A52F-F6737AE7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1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wmf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9.wmf"/><Relationship Id="rId7" Type="http://schemas.openxmlformats.org/officeDocument/2006/relationships/image" Target="../media/image41.w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3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9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9.wmf"/><Relationship Id="rId3" Type="http://schemas.openxmlformats.org/officeDocument/2006/relationships/image" Target="../media/image14.png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9.bin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8.wmf"/><Relationship Id="rId5" Type="http://schemas.openxmlformats.org/officeDocument/2006/relationships/image" Target="../media/image15.png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20.wmf"/><Relationship Id="rId7" Type="http://schemas.openxmlformats.org/officeDocument/2006/relationships/image" Target="../media/image22.wmf"/><Relationship Id="rId12" Type="http://schemas.openxmlformats.org/officeDocument/2006/relationships/image" Target="../media/image25.png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21.wmf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0.bin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image" Target="../media/image32.wmf"/><Relationship Id="rId7" Type="http://schemas.openxmlformats.org/officeDocument/2006/relationships/image" Target="../media/image34.w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36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9B16B-EF14-47DA-9943-6F4900C4E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87548"/>
            <a:ext cx="9144000" cy="259176"/>
          </a:xfrm>
        </p:spPr>
        <p:txBody>
          <a:bodyPr>
            <a:noAutofit/>
          </a:bodyPr>
          <a:lstStyle/>
          <a:p>
            <a:r>
              <a:rPr lang="en-US" sz="3200" b="1" u="sng" dirty="0">
                <a:latin typeface="+mn-lt"/>
              </a:rPr>
              <a:t>B.2 Description of wave (3D)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99CC05A-CD86-44EA-AA3C-D7F9F4A65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93" y="2846759"/>
            <a:ext cx="26878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Equilibrium Position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47C01E3-F6E0-4A71-BE8F-CCDAC43E2E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400453"/>
              </p:ext>
            </p:extLst>
          </p:nvPr>
        </p:nvGraphicFramePr>
        <p:xfrm>
          <a:off x="400050" y="3408363"/>
          <a:ext cx="2886075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025760" imgH="5044320" progId="Paint.Picture">
                  <p:embed/>
                </p:oleObj>
              </mc:Choice>
              <mc:Fallback>
                <p:oleObj name="Bitmap Image" r:id="rId2" imgW="7025760" imgH="504432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47C01E3-F6E0-4A71-BE8F-CCDAC43E2E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t="24666" r="23000" b="23898"/>
                      <a:stretch>
                        <a:fillRect/>
                      </a:stretch>
                    </p:blipFill>
                    <p:spPr bwMode="auto">
                      <a:xfrm>
                        <a:off x="400050" y="3408363"/>
                        <a:ext cx="2886075" cy="1970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18B6689A-3BD0-442D-8B06-1006EC3FA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880" y="45516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EBCDD8A-5118-49A2-9234-E99055E6F6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716197"/>
              </p:ext>
            </p:extLst>
          </p:nvPr>
        </p:nvGraphicFramePr>
        <p:xfrm>
          <a:off x="3789363" y="2371884"/>
          <a:ext cx="3346450" cy="160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025760" imgH="5044320" progId="Paint.Picture">
                  <p:embed/>
                </p:oleObj>
              </mc:Choice>
              <mc:Fallback>
                <p:oleObj name="Bitmap Image" r:id="rId4" imgW="7025760" imgH="504432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EBCDD8A-5118-49A2-9234-E99055E6F6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t="24666" r="23000" b="23898"/>
                      <a:stretch>
                        <a:fillRect/>
                      </a:stretch>
                    </p:blipFill>
                    <p:spPr bwMode="auto">
                      <a:xfrm>
                        <a:off x="3789363" y="2371884"/>
                        <a:ext cx="3346450" cy="1608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>
            <a:extLst>
              <a:ext uri="{FF2B5EF4-FFF2-40B4-BE49-F238E27FC236}">
                <a16:creationId xmlns:a16="http://schemas.microsoft.com/office/drawing/2014/main" id="{5189E1D2-B50C-46D2-93A9-C403B6A52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A4E36DF-3767-4039-81E9-EEB61EA140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976725"/>
              </p:ext>
            </p:extLst>
          </p:nvPr>
        </p:nvGraphicFramePr>
        <p:xfrm>
          <a:off x="3778250" y="4978877"/>
          <a:ext cx="3357563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7025760" imgH="5044320" progId="Paint.Picture">
                  <p:embed/>
                </p:oleObj>
              </mc:Choice>
              <mc:Fallback>
                <p:oleObj name="Bitmap Image" r:id="rId6" imgW="7025760" imgH="504432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A4E36DF-3767-4039-81E9-EEB61EA140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t="24666" r="23000" b="23898"/>
                      <a:stretch>
                        <a:fillRect/>
                      </a:stretch>
                    </p:blipFill>
                    <p:spPr bwMode="auto">
                      <a:xfrm>
                        <a:off x="3778250" y="4978877"/>
                        <a:ext cx="3357563" cy="1558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>
            <a:extLst>
              <a:ext uri="{FF2B5EF4-FFF2-40B4-BE49-F238E27FC236}">
                <a16:creationId xmlns:a16="http://schemas.microsoft.com/office/drawing/2014/main" id="{2E8FB984-A45D-4B64-ACC3-BACB3421C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1481" y="19275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D4803BD-CF3A-4D86-89B1-47E08F2815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955301"/>
              </p:ext>
            </p:extLst>
          </p:nvPr>
        </p:nvGraphicFramePr>
        <p:xfrm>
          <a:off x="7957986" y="2343586"/>
          <a:ext cx="3397250" cy="163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7025760" imgH="5044320" progId="Paint.Picture">
                  <p:embed/>
                </p:oleObj>
              </mc:Choice>
              <mc:Fallback>
                <p:oleObj name="Bitmap Image" r:id="rId8" imgW="7025760" imgH="5044320" progId="Paint.Pictur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D4803BD-CF3A-4D86-89B1-47E08F2815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t="24666" r="23000" b="23898"/>
                      <a:stretch>
                        <a:fillRect/>
                      </a:stretch>
                    </p:blipFill>
                    <p:spPr bwMode="auto">
                      <a:xfrm>
                        <a:off x="7957986" y="2343586"/>
                        <a:ext cx="3397250" cy="16335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2461FEA-B93D-4424-A39B-494B5C630B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441563"/>
              </p:ext>
            </p:extLst>
          </p:nvPr>
        </p:nvGraphicFramePr>
        <p:xfrm>
          <a:off x="8008938" y="4800600"/>
          <a:ext cx="3468687" cy="166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7025760" imgH="5044320" progId="Paint.Picture">
                  <p:embed/>
                </p:oleObj>
              </mc:Choice>
              <mc:Fallback>
                <p:oleObj name="Bitmap Image" r:id="rId10" imgW="7025760" imgH="5044320" progId="Paint.Pictur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2461FEA-B93D-4424-A39B-494B5C630B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 t="24666" r="23000" b="23898"/>
                      <a:stretch>
                        <a:fillRect/>
                      </a:stretch>
                    </p:blipFill>
                    <p:spPr bwMode="auto">
                      <a:xfrm>
                        <a:off x="8008938" y="4800600"/>
                        <a:ext cx="3468687" cy="166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E5AA7FB-A5F5-4A40-8A87-070064BC7A28}"/>
              </a:ext>
            </a:extLst>
          </p:cNvPr>
          <p:cNvSpPr txBox="1"/>
          <p:nvPr/>
        </p:nvSpPr>
        <p:spPr>
          <a:xfrm>
            <a:off x="3821048" y="1602392"/>
            <a:ext cx="335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Transverse displacement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(perpendicular to radial direction)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54A350-B7BB-4027-91BD-183CD7FC5CE9}"/>
              </a:ext>
            </a:extLst>
          </p:cNvPr>
          <p:cNvSpPr txBox="1"/>
          <p:nvPr/>
        </p:nvSpPr>
        <p:spPr>
          <a:xfrm>
            <a:off x="3830955" y="4196547"/>
            <a:ext cx="273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displacement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(parallel to radial direction)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3F15EA-14E9-4599-8522-345C7FA40DAD}"/>
              </a:ext>
            </a:extLst>
          </p:cNvPr>
          <p:cNvSpPr txBox="1"/>
          <p:nvPr/>
        </p:nvSpPr>
        <p:spPr>
          <a:xfrm>
            <a:off x="7908443" y="1834496"/>
            <a:ext cx="356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Graphical/Mathematical description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B2FD3D-5B89-425F-A9E3-288121B888DF}"/>
              </a:ext>
            </a:extLst>
          </p:cNvPr>
          <p:cNvSpPr txBox="1"/>
          <p:nvPr/>
        </p:nvSpPr>
        <p:spPr>
          <a:xfrm>
            <a:off x="7957986" y="4211596"/>
            <a:ext cx="356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Graphical/Mathematical description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EC15A685-3919-4111-960B-D48EB026FA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204092"/>
              </p:ext>
            </p:extLst>
          </p:nvPr>
        </p:nvGraphicFramePr>
        <p:xfrm>
          <a:off x="209910" y="298970"/>
          <a:ext cx="3076515" cy="2281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2" imgW="2446200" imgH="1798200" progId="Paint.Picture">
                  <p:embed/>
                </p:oleObj>
              </mc:Choice>
              <mc:Fallback>
                <p:oleObj name="Bitmap Image" r:id="rId12" imgW="2446200" imgH="1798200" progId="Paint.Picture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DBA31E21-11EA-4271-81AF-8712403AAE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10" y="298970"/>
                        <a:ext cx="3076515" cy="22817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6289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4B3D94-1A30-41B9-99F7-E114EC3CA357}"/>
              </a:ext>
            </a:extLst>
          </p:cNvPr>
          <p:cNvSpPr/>
          <p:nvPr/>
        </p:nvSpPr>
        <p:spPr>
          <a:xfrm>
            <a:off x="1062437" y="1136682"/>
            <a:ext cx="9892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bomb explodes in the air, sending soundwaves propagating outwards according to the following equation (r is measured in meters).  The density of air is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ρ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1.2kg/m</a:t>
            </a:r>
            <a:r>
              <a:rPr lang="en-US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B13D3-BB02-43EC-B0C8-D52550BB078D}"/>
              </a:ext>
            </a:extLst>
          </p:cNvPr>
          <p:cNvSpPr txBox="1"/>
          <p:nvPr/>
        </p:nvSpPr>
        <p:spPr>
          <a:xfrm>
            <a:off x="1083364" y="605922"/>
            <a:ext cx="1742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For example….</a:t>
            </a:r>
            <a:endParaRPr lang="en-US" b="1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52CA501-F9E9-4C5C-9238-F41F5B0842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78017"/>
              </p:ext>
            </p:extLst>
          </p:nvPr>
        </p:nvGraphicFramePr>
        <p:xfrm>
          <a:off x="1173770" y="2024933"/>
          <a:ext cx="3304758" cy="56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41320" imgH="419040" progId="Equation.DSMT4">
                  <p:embed/>
                </p:oleObj>
              </mc:Choice>
              <mc:Fallback>
                <p:oleObj name="Equation" r:id="rId2" imgW="264132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770" y="2024933"/>
                        <a:ext cx="3304758" cy="566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24BB0977-D4BC-408F-A3D2-949498653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437" y="2771124"/>
            <a:ext cx="79910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 What are the wavelength, frequency, and speed of the sound wave?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F8FB08C-151E-47A7-8F0B-EB16FF801E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208002"/>
              </p:ext>
            </p:extLst>
          </p:nvPr>
        </p:nvGraphicFramePr>
        <p:xfrm>
          <a:off x="1173770" y="3224813"/>
          <a:ext cx="1908314" cy="133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4000" imgH="1041400" progId="Equation.DSMT4">
                  <p:embed/>
                </p:oleObj>
              </mc:Choice>
              <mc:Fallback>
                <p:oleObj name="Equation" r:id="rId4" imgW="1524000" imgH="10414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770" y="3224813"/>
                        <a:ext cx="1908314" cy="1335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>
            <a:extLst>
              <a:ext uri="{FF2B5EF4-FFF2-40B4-BE49-F238E27FC236}">
                <a16:creationId xmlns:a16="http://schemas.microsoft.com/office/drawing/2014/main" id="{1BDBAEB3-F552-4066-8645-291D6681F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3365" y="4622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FF29B8B5-342D-44AA-8FC0-8DEA6F8336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902386"/>
              </p:ext>
            </p:extLst>
          </p:nvPr>
        </p:nvGraphicFramePr>
        <p:xfrm>
          <a:off x="1083364" y="5184566"/>
          <a:ext cx="8220076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540480" imgH="965160" progId="Equation.DSMT4">
                  <p:embed/>
                </p:oleObj>
              </mc:Choice>
              <mc:Fallback>
                <p:oleObj name="Equation" r:id="rId6" imgW="6540480" imgH="9651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364" y="5184566"/>
                        <a:ext cx="8220076" cy="1323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>
            <a:extLst>
              <a:ext uri="{FF2B5EF4-FFF2-40B4-BE49-F238E27FC236}">
                <a16:creationId xmlns:a16="http://schemas.microsoft.com/office/drawing/2014/main" id="{DB7E1C1D-4CE7-455E-A7AE-C6F199979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437" y="4729948"/>
            <a:ext cx="99136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(b) What is the maximum displacement and maximum speed of an air molecule 5m from the explosion?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EA0F9540-D87D-4F53-9B98-C97B2242A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3364" y="80159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7743D6-E7B7-4478-9A32-0C8635BF5A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6712" y="2054421"/>
            <a:ext cx="3705955" cy="221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4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D497F4C-3B1A-4E74-B438-BE6AF6B514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088568"/>
              </p:ext>
            </p:extLst>
          </p:nvPr>
        </p:nvGraphicFramePr>
        <p:xfrm>
          <a:off x="831575" y="1607434"/>
          <a:ext cx="3147391" cy="3389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93680" imgH="2133360" progId="Equation.DSMT4">
                  <p:embed/>
                </p:oleObj>
              </mc:Choice>
              <mc:Fallback>
                <p:oleObj name="Equation" r:id="rId2" imgW="1993680" imgH="21333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575" y="1607434"/>
                        <a:ext cx="3147391" cy="33894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4717E81-73F8-4E65-917A-0F0DE92AB1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890972"/>
              </p:ext>
            </p:extLst>
          </p:nvPr>
        </p:nvGraphicFramePr>
        <p:xfrm>
          <a:off x="6096000" y="1607434"/>
          <a:ext cx="583565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95400" imgH="1155600" progId="Equation.DSMT4">
                  <p:embed/>
                </p:oleObj>
              </mc:Choice>
              <mc:Fallback>
                <p:oleObj name="Equation" r:id="rId4" imgW="3695400" imgH="1155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607434"/>
                        <a:ext cx="5835650" cy="1806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0573BA1A-DDA4-4AD1-962F-3CF298609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65" y="896563"/>
            <a:ext cx="62815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(c) What is the sound wave’s power?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1A69F88-E0AF-4567-A5C6-C66713CF1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6441" y="896561"/>
            <a:ext cx="46042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 How loud is the explosion 200m away?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640E4250-E554-40DC-8252-F06146E27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65" y="4487578"/>
            <a:ext cx="21672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C809421E-15E5-4F01-A729-3277F86F0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65" y="576138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4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B0026-31EA-4340-A95B-2E23095BB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8816" y="812316"/>
            <a:ext cx="10728960" cy="666680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B.2 How does displacement propagate through medium (3D)?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894266E-B4D0-42BB-AA9A-BF538D43FD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623987"/>
              </p:ext>
            </p:extLst>
          </p:nvPr>
        </p:nvGraphicFramePr>
        <p:xfrm>
          <a:off x="885824" y="1905000"/>
          <a:ext cx="4184071" cy="2707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147120" imgH="1935360" progId="Paint.Picture">
                  <p:embed/>
                </p:oleObj>
              </mc:Choice>
              <mc:Fallback>
                <p:oleObj name="Bitmap Image" r:id="rId2" imgW="3147120" imgH="193536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894266E-B4D0-42BB-AA9A-BF538D43FD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r="8313" b="3252"/>
                      <a:stretch>
                        <a:fillRect/>
                      </a:stretch>
                    </p:blipFill>
                    <p:spPr bwMode="auto">
                      <a:xfrm>
                        <a:off x="885824" y="1905000"/>
                        <a:ext cx="4184071" cy="2707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B142068-2B74-4BD0-9446-4C2F09FF4C93}"/>
              </a:ext>
            </a:extLst>
          </p:cNvPr>
          <p:cNvSpPr txBox="1"/>
          <p:nvPr/>
        </p:nvSpPr>
        <p:spPr>
          <a:xfrm>
            <a:off x="5125856" y="3380905"/>
            <a:ext cx="647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Would this disturbance propagate radially outwards with same shape, and constant velocity v?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DE6F1F-1861-4758-97D3-30AFF05908E4}"/>
              </a:ext>
            </a:extLst>
          </p:cNvPr>
          <p:cNvSpPr txBox="1"/>
          <p:nvPr/>
        </p:nvSpPr>
        <p:spPr>
          <a:xfrm>
            <a:off x="5125856" y="2400903"/>
            <a:ext cx="603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Suppose we create an initial disturbance, of shape D(r,0) = f(r).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6C2C31-BC95-41BA-B07F-FD739145DADA}"/>
              </a:ext>
            </a:extLst>
          </p:cNvPr>
          <p:cNvSpPr txBox="1"/>
          <p:nvPr/>
        </p:nvSpPr>
        <p:spPr>
          <a:xfrm>
            <a:off x="5125856" y="4453240"/>
            <a:ext cx="647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Uh no, actually.  To see what </a:t>
            </a:r>
            <a:r>
              <a:rPr lang="en-US" i="1" dirty="0"/>
              <a:t>does</a:t>
            </a:r>
            <a:r>
              <a:rPr lang="en-US" dirty="0"/>
              <a:t> happen, we would have to solve </a:t>
            </a:r>
          </a:p>
          <a:p>
            <a:r>
              <a:rPr lang="en-US" dirty="0"/>
              <a:t>N2L.</a:t>
            </a:r>
          </a:p>
        </p:txBody>
      </p:sp>
    </p:spTree>
    <p:extLst>
      <p:ext uri="{BB962C8B-B14F-4D97-AF65-F5344CB8AC3E}">
        <p14:creationId xmlns:p14="http://schemas.microsoft.com/office/powerpoint/2010/main" val="317829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798D68-5412-481C-BADB-A6DBC3BE21D9}"/>
              </a:ext>
            </a:extLst>
          </p:cNvPr>
          <p:cNvSpPr txBox="1"/>
          <p:nvPr/>
        </p:nvSpPr>
        <p:spPr>
          <a:xfrm>
            <a:off x="1923331" y="907599"/>
            <a:ext cx="8650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B.2 N2L Analysis of Wave Propagation (3D)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97AF1-48BF-495E-9494-5FE6B40E4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841" y="355820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506594E-E811-4E31-A3A0-363BF7609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347" y="35568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4FB9B6EE-7ED6-414C-89C6-53C20929E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987" y="36675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4CE76196-72DF-42C3-A271-5F99E34A7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987" y="482047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AE7748BE-733B-463F-8979-38F5D6919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987" y="35890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109">
            <a:extLst>
              <a:ext uri="{FF2B5EF4-FFF2-40B4-BE49-F238E27FC236}">
                <a16:creationId xmlns:a16="http://schemas.microsoft.com/office/drawing/2014/main" id="{8650CC0B-C51D-4F66-A2AC-C4C76FAA9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863" y="180466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11">
            <a:extLst>
              <a:ext uri="{FF2B5EF4-FFF2-40B4-BE49-F238E27FC236}">
                <a16:creationId xmlns:a16="http://schemas.microsoft.com/office/drawing/2014/main" id="{88B1F399-A580-4593-9EBA-660FA4788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841" y="363855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D2C336-3E76-4F44-BBC5-D18ADC4212D2}"/>
              </a:ext>
            </a:extLst>
          </p:cNvPr>
          <p:cNvSpPr txBox="1"/>
          <p:nvPr/>
        </p:nvSpPr>
        <p:spPr>
          <a:xfrm>
            <a:off x="509788" y="1825691"/>
            <a:ext cx="5205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Consider for example, a wave propagating through a</a:t>
            </a:r>
          </a:p>
          <a:p>
            <a:r>
              <a:rPr lang="en-US" dirty="0"/>
              <a:t>a medium with mass density ρ, and under ‘tension’ B.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AA81D732-F8D6-4DA0-8B78-A97E02F904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474022"/>
              </p:ext>
            </p:extLst>
          </p:nvPr>
        </p:nvGraphicFramePr>
        <p:xfrm>
          <a:off x="527210" y="4131190"/>
          <a:ext cx="3076515" cy="2281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446200" imgH="1798200" progId="Paint.Picture">
                  <p:embed/>
                </p:oleObj>
              </mc:Choice>
              <mc:Fallback>
                <p:oleObj name="Bitmap Image" r:id="rId2" imgW="2446200" imgH="1798200" progId="Paint.Picture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EC15A685-3919-4111-960B-D48EB026FA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10" y="4131190"/>
                        <a:ext cx="3076515" cy="22817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E13C60FA-897D-45AB-A279-573F99D216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291588"/>
              </p:ext>
            </p:extLst>
          </p:nvPr>
        </p:nvGraphicFramePr>
        <p:xfrm>
          <a:off x="509788" y="2683753"/>
          <a:ext cx="4379367" cy="117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13000" imgH="863280" progId="Equation.DSMT4">
                  <p:embed/>
                </p:oleObj>
              </mc:Choice>
              <mc:Fallback>
                <p:oleObj name="Equation" r:id="rId4" imgW="32130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9788" y="2683753"/>
                        <a:ext cx="4379367" cy="117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D6B1A3E1-7027-49FA-A2BC-CE7E7FB17CF1}"/>
              </a:ext>
            </a:extLst>
          </p:cNvPr>
          <p:cNvSpPr txBox="1"/>
          <p:nvPr/>
        </p:nvSpPr>
        <p:spPr>
          <a:xfrm>
            <a:off x="6248400" y="1800843"/>
            <a:ext cx="5249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Generalizing the 1D analysis to 3D, accounting for the </a:t>
            </a:r>
          </a:p>
          <a:p>
            <a:r>
              <a:rPr lang="en-US" dirty="0"/>
              <a:t>fact that the forces can act in all three directions now,</a:t>
            </a:r>
          </a:p>
          <a:p>
            <a:r>
              <a:rPr lang="en-US" dirty="0"/>
              <a:t>And that B takes the place of T, and </a:t>
            </a:r>
            <a:r>
              <a:rPr lang="el-GR" dirty="0"/>
              <a:t>ρ</a:t>
            </a:r>
            <a:r>
              <a:rPr lang="en-US" dirty="0"/>
              <a:t> of µ, we get: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AF89D163-619E-4461-A36F-5F8CB96834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00875"/>
              </p:ext>
            </p:extLst>
          </p:nvPr>
        </p:nvGraphicFramePr>
        <p:xfrm>
          <a:off x="6358685" y="3049954"/>
          <a:ext cx="5029200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063680" imgH="482400" progId="Equation.DSMT4">
                  <p:embed/>
                </p:oleObj>
              </mc:Choice>
              <mc:Fallback>
                <p:oleObj name="Equation" r:id="rId6" imgW="4063680" imgH="482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4DA737A-647D-4CC3-B7F9-0067611164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8685" y="3049954"/>
                        <a:ext cx="5029200" cy="7000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2119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D67A8E-BB4D-4D87-AAF6-4B2B05DB0CC9}"/>
              </a:ext>
            </a:extLst>
          </p:cNvPr>
          <p:cNvSpPr txBox="1"/>
          <p:nvPr/>
        </p:nvSpPr>
        <p:spPr>
          <a:xfrm>
            <a:off x="2987040" y="735496"/>
            <a:ext cx="6425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B.2 Solution of Wave Equation (3D)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2ACBF3-4290-40F6-A4D6-2B99E1CAE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8400" y="4021380"/>
            <a:ext cx="8070221" cy="53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C60AA0A-4B68-411F-A14E-049C1794D1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322616"/>
              </p:ext>
            </p:extLst>
          </p:nvPr>
        </p:nvGraphicFramePr>
        <p:xfrm>
          <a:off x="751618" y="1584108"/>
          <a:ext cx="2703541" cy="752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31840" imgH="482400" progId="Equation.DSMT4">
                  <p:embed/>
                </p:oleObj>
              </mc:Choice>
              <mc:Fallback>
                <p:oleObj name="Equation" r:id="rId2" imgW="2031840" imgH="4824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AF89D163-619E-4461-A36F-5F8CB96834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618" y="1584108"/>
                        <a:ext cx="2703541" cy="7526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6B8D671-31FF-4B86-B12A-1D0013535D07}"/>
              </a:ext>
            </a:extLst>
          </p:cNvPr>
          <p:cNvSpPr txBox="1"/>
          <p:nvPr/>
        </p:nvSpPr>
        <p:spPr>
          <a:xfrm>
            <a:off x="3788901" y="1538390"/>
            <a:ext cx="77450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this is our wave equation, and we must solve it, but doing so requires a bit</a:t>
            </a:r>
          </a:p>
          <a:p>
            <a:r>
              <a:rPr lang="en-US" dirty="0"/>
              <a:t>of advanced math.  Suffice to say, we would find the following fact. If you’re into </a:t>
            </a:r>
          </a:p>
          <a:p>
            <a:r>
              <a:rPr lang="en-US" dirty="0"/>
              <a:t>partial derivatives, then you could, in a few lines, verify this is true.  </a:t>
            </a:r>
          </a:p>
          <a:p>
            <a:endParaRPr lang="en-US" dirty="0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D3F3176-CD56-495B-B9D7-6CA78498FD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469843"/>
              </p:ext>
            </p:extLst>
          </p:nvPr>
        </p:nvGraphicFramePr>
        <p:xfrm>
          <a:off x="3871869" y="2591912"/>
          <a:ext cx="5354638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63760" imgH="888840" progId="Equation.DSMT4">
                  <p:embed/>
                </p:oleObj>
              </mc:Choice>
              <mc:Fallback>
                <p:oleObj name="Equation" r:id="rId4" imgW="3263760" imgH="8888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AD89DAB-7F85-4A0D-8D72-9FB831C6E4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1869" y="2591912"/>
                        <a:ext cx="5354638" cy="14827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28156684-8085-495A-92BE-89D3D42EA39F}"/>
              </a:ext>
            </a:extLst>
          </p:cNvPr>
          <p:cNvSpPr txBox="1"/>
          <p:nvPr/>
        </p:nvSpPr>
        <p:spPr>
          <a:xfrm>
            <a:off x="3788901" y="4364498"/>
            <a:ext cx="718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 important special case is that of sound.  In that case, one can show that 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F0E47B8-BC3A-47F7-B458-64E1A5B249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912503"/>
              </p:ext>
            </p:extLst>
          </p:nvPr>
        </p:nvGraphicFramePr>
        <p:xfrm>
          <a:off x="3881266" y="5023691"/>
          <a:ext cx="1211262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760" imgH="482400" progId="Equation.DSMT4">
                  <p:embed/>
                </p:oleObj>
              </mc:Choice>
              <mc:Fallback>
                <p:oleObj name="Equation" r:id="rId6" imgW="977760" imgH="482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4DA737A-647D-4CC3-B7F9-0067611164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1266" y="5023691"/>
                        <a:ext cx="1211262" cy="7000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B97A6F6-D297-4F51-A8BF-3805212E66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346784"/>
              </p:ext>
            </p:extLst>
          </p:nvPr>
        </p:nvGraphicFramePr>
        <p:xfrm>
          <a:off x="5978673" y="4918122"/>
          <a:ext cx="2805113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70000" imgH="672840" progId="Equation.DSMT4">
                  <p:embed/>
                </p:oleObj>
              </mc:Choice>
              <mc:Fallback>
                <p:oleObj name="Equation" r:id="rId8" imgW="2070000" imgH="6728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914E0B1-8BEE-4399-B460-CFB9469682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78673" y="4918122"/>
                        <a:ext cx="2805113" cy="911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4057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A36470E-6160-4741-AD97-541B1FDC4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65" y="1768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FD6C276-8A0F-4DE8-84B3-60F1D94236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9192744"/>
              </p:ext>
            </p:extLst>
          </p:nvPr>
        </p:nvGraphicFramePr>
        <p:xfrm>
          <a:off x="520148" y="2335803"/>
          <a:ext cx="3682245" cy="2094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5425910" imgH="3909399" progId="Paint.Picture">
                  <p:embed/>
                </p:oleObj>
              </mc:Choice>
              <mc:Fallback>
                <p:oleObj name="Bitmap Image" r:id="rId2" imgW="5425910" imgH="3909399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5175"/>
                      <a:stretch>
                        <a:fillRect/>
                      </a:stretch>
                    </p:blipFill>
                    <p:spPr bwMode="auto">
                      <a:xfrm>
                        <a:off x="520148" y="2335803"/>
                        <a:ext cx="3682245" cy="20948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EFF150CF-E14E-4675-8A00-E8ABB3B8B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65" y="36496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6E56833-B366-4C88-BEFE-AEB99C6FBC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80596"/>
              </p:ext>
            </p:extLst>
          </p:nvPr>
        </p:nvGraphicFramePr>
        <p:xfrm>
          <a:off x="4652427" y="2276187"/>
          <a:ext cx="3857851" cy="2094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7026249" imgH="5043810" progId="Paint.Picture">
                  <p:embed/>
                </p:oleObj>
              </mc:Choice>
              <mc:Fallback>
                <p:oleObj name="Bitmap Image" r:id="rId4" imgW="7026249" imgH="504381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20454" r="21269" b="23898"/>
                      <a:stretch>
                        <a:fillRect/>
                      </a:stretch>
                    </p:blipFill>
                    <p:spPr bwMode="auto">
                      <a:xfrm>
                        <a:off x="4652427" y="2276187"/>
                        <a:ext cx="3857851" cy="20948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0F17DC8-6F99-4A30-9D47-4B84FABA158C}"/>
              </a:ext>
            </a:extLst>
          </p:cNvPr>
          <p:cNvSpPr txBox="1"/>
          <p:nvPr/>
        </p:nvSpPr>
        <p:spPr>
          <a:xfrm>
            <a:off x="766985" y="971974"/>
            <a:ext cx="10239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B.2 Determining motion of medium from D(r,0) graph/function (3D)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69997-856B-4F9C-8E66-E2873B17864D}"/>
              </a:ext>
            </a:extLst>
          </p:cNvPr>
          <p:cNvSpPr txBox="1"/>
          <p:nvPr/>
        </p:nvSpPr>
        <p:spPr>
          <a:xfrm>
            <a:off x="626165" y="1649771"/>
            <a:ext cx="10909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initial disturbance D(r,0) is given as graph, and propagates outward at 4m/s.  What will it look like 1s later?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E5F888-F1B7-4B7B-BF80-4C33DC4DC712}"/>
              </a:ext>
            </a:extLst>
          </p:cNvPr>
          <p:cNvSpPr txBox="1"/>
          <p:nvPr/>
        </p:nvSpPr>
        <p:spPr>
          <a:xfrm>
            <a:off x="8615569" y="2736234"/>
            <a:ext cx="35764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Shifts over distance d = </a:t>
            </a:r>
            <a:r>
              <a:rPr lang="en-US" dirty="0" err="1"/>
              <a:t>vt</a:t>
            </a:r>
            <a:r>
              <a:rPr lang="en-US" dirty="0"/>
              <a:t> as usual,</a:t>
            </a:r>
          </a:p>
          <a:p>
            <a:r>
              <a:rPr lang="en-US" dirty="0"/>
              <a:t>But also, amplitude is diminished ~ 1/r (basically, amplitude • radius = constant)</a:t>
            </a:r>
          </a:p>
          <a:p>
            <a:endParaRPr lang="en-US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7F7F7CD-3F97-486A-9D17-7FE66F6F44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973980"/>
              </p:ext>
            </p:extLst>
          </p:nvPr>
        </p:nvGraphicFramePr>
        <p:xfrm>
          <a:off x="520148" y="5280222"/>
          <a:ext cx="1556578" cy="58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1120" imgH="393480" progId="Equation.DSMT4">
                  <p:embed/>
                </p:oleObj>
              </mc:Choice>
              <mc:Fallback>
                <p:oleObj name="Equation" r:id="rId6" imgW="10411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0148" y="5280222"/>
                        <a:ext cx="1556578" cy="58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C2BCF3D-30EE-48D9-8B54-4EBFB6A671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094750"/>
              </p:ext>
            </p:extLst>
          </p:nvPr>
        </p:nvGraphicFramePr>
        <p:xfrm>
          <a:off x="3896785" y="5280222"/>
          <a:ext cx="1557338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55600" imgH="393480" progId="Equation.DSMT4">
                  <p:embed/>
                </p:oleObj>
              </mc:Choice>
              <mc:Fallback>
                <p:oleObj name="Equation" r:id="rId8" imgW="1155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96785" y="5280222"/>
                        <a:ext cx="1557338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BBD3D47-F9D0-447D-9C10-7E35D5C9114D}"/>
              </a:ext>
            </a:extLst>
          </p:cNvPr>
          <p:cNvSpPr txBox="1"/>
          <p:nvPr/>
        </p:nvSpPr>
        <p:spPr>
          <a:xfrm>
            <a:off x="327991" y="4621900"/>
            <a:ext cx="11562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initial disturbance D(r,0) is given as function, and propagates outward with speed v.  What will it be given by at time t?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826A252-31CB-44CE-8F80-70770FFF1C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164809"/>
              </p:ext>
            </p:extLst>
          </p:nvPr>
        </p:nvGraphicFramePr>
        <p:xfrm>
          <a:off x="7939709" y="5261515"/>
          <a:ext cx="353853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28720" imgH="393480" progId="Equation.DSMT4">
                  <p:embed/>
                </p:oleObj>
              </mc:Choice>
              <mc:Fallback>
                <p:oleObj name="Equation" r:id="rId10" imgW="26287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939709" y="5261515"/>
                        <a:ext cx="3538537" cy="531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91DC7C5-526B-4847-BBEA-91FDD1BD2985}"/>
              </a:ext>
            </a:extLst>
          </p:cNvPr>
          <p:cNvSpPr txBox="1"/>
          <p:nvPr/>
        </p:nvSpPr>
        <p:spPr>
          <a:xfrm>
            <a:off x="5676910" y="5335881"/>
            <a:ext cx="226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what is f(r)?  Well,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FD35344F-E6CC-4409-9760-A4B38B8A07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531394"/>
              </p:ext>
            </p:extLst>
          </p:nvPr>
        </p:nvGraphicFramePr>
        <p:xfrm>
          <a:off x="3896785" y="5868684"/>
          <a:ext cx="207168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536480" imgH="419040" progId="Equation.DSMT4">
                  <p:embed/>
                </p:oleObj>
              </mc:Choice>
              <mc:Fallback>
                <p:oleObj name="Equation" r:id="rId12" imgW="1536480" imgH="419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9C2BCF3D-30EE-48D9-8B54-4EBFB6A671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96785" y="5868684"/>
                        <a:ext cx="207168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0E5CA5F-B063-4833-B827-26319EA3A86B}"/>
              </a:ext>
            </a:extLst>
          </p:cNvPr>
          <p:cNvSpPr txBox="1"/>
          <p:nvPr/>
        </p:nvSpPr>
        <p:spPr>
          <a:xfrm>
            <a:off x="11478246" y="5335881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</a:t>
            </a:r>
          </a:p>
        </p:txBody>
      </p:sp>
    </p:spTree>
    <p:extLst>
      <p:ext uri="{BB962C8B-B14F-4D97-AF65-F5344CB8AC3E}">
        <p14:creationId xmlns:p14="http://schemas.microsoft.com/office/powerpoint/2010/main" val="6246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68081F-72C6-45B3-965B-ED1A44A94552}"/>
              </a:ext>
            </a:extLst>
          </p:cNvPr>
          <p:cNvSpPr txBox="1"/>
          <p:nvPr/>
        </p:nvSpPr>
        <p:spPr>
          <a:xfrm>
            <a:off x="4183717" y="398883"/>
            <a:ext cx="4590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B.2 Sinusoidal Waves (3D)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2C114B7-0B66-4500-AF22-9B5CC37ECE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333790"/>
              </p:ext>
            </p:extLst>
          </p:nvPr>
        </p:nvGraphicFramePr>
        <p:xfrm>
          <a:off x="478492" y="4015697"/>
          <a:ext cx="28479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55520" imgH="393480" progId="Equation.DSMT4">
                  <p:embed/>
                </p:oleObj>
              </mc:Choice>
              <mc:Fallback>
                <p:oleObj name="Equation" r:id="rId2" imgW="1955520" imgH="39348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52C114B7-0B66-4500-AF22-9B5CC37ECE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92" y="4015697"/>
                        <a:ext cx="2847975" cy="5905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C2F004C1-770D-4CA8-8BEB-1D02D3139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8100" y="1486788"/>
            <a:ext cx="459093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Most of the analysis we did on waves in 1D, carries over into 3D.  But there is one difference, that you might be familiar with.  For </a:t>
            </a:r>
            <a:r>
              <a:rPr lang="en-US" dirty="0" err="1"/>
              <a:t>instance,if</a:t>
            </a:r>
            <a:r>
              <a:rPr lang="en-US" dirty="0"/>
              <a:t> you drop a pebble into a pond, it will produce a sinusoidal ripple - but whose amplitude attenuates with radius.  This is the key difference: sinusoidal waves in 3D have a decaying amplitude.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28D7171-354B-465A-AD28-E2FCD235DB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123621"/>
              </p:ext>
            </p:extLst>
          </p:nvPr>
        </p:nvGraphicFramePr>
        <p:xfrm>
          <a:off x="478492" y="4799634"/>
          <a:ext cx="3705225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31760" imgH="1206360" progId="Equation.DSMT4">
                  <p:embed/>
                </p:oleObj>
              </mc:Choice>
              <mc:Fallback>
                <p:oleObj name="Equation" r:id="rId4" imgW="2831760" imgH="12063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D28D7171-354B-465A-AD28-E2FCD235DB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92" y="4799634"/>
                        <a:ext cx="3705225" cy="15494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5">
            <a:extLst>
              <a:ext uri="{FF2B5EF4-FFF2-40B4-BE49-F238E27FC236}">
                <a16:creationId xmlns:a16="http://schemas.microsoft.com/office/drawing/2014/main" id="{06B35CD4-3905-4426-8755-AA4737AAE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7921" y="106690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820E10A-075C-48B4-9798-A3989B4122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303956"/>
              </p:ext>
            </p:extLst>
          </p:nvPr>
        </p:nvGraphicFramePr>
        <p:xfrm>
          <a:off x="5565775" y="4799634"/>
          <a:ext cx="5939792" cy="1827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762440" imgH="1447560" progId="Equation.DSMT4">
                  <p:embed/>
                </p:oleObj>
              </mc:Choice>
              <mc:Fallback>
                <p:oleObj name="Equation" r:id="rId6" imgW="4762440" imgH="144756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F820E10A-075C-48B4-9798-A3989B4122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4799634"/>
                        <a:ext cx="5939792" cy="182762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862AED3-E0B9-43E0-A222-169D5BCFD8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03856"/>
              </p:ext>
            </p:extLst>
          </p:nvPr>
        </p:nvGraphicFramePr>
        <p:xfrm>
          <a:off x="5565775" y="4062413"/>
          <a:ext cx="59388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898800" imgH="393480" progId="Equation.DSMT4">
                  <p:embed/>
                </p:oleObj>
              </mc:Choice>
              <mc:Fallback>
                <p:oleObj name="Equation" r:id="rId8" imgW="389880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862AED3-E0B9-43E0-A222-169D5BCFD8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4062413"/>
                        <a:ext cx="5938838" cy="5905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35">
            <a:extLst>
              <a:ext uri="{FF2B5EF4-FFF2-40B4-BE49-F238E27FC236}">
                <a16:creationId xmlns:a16="http://schemas.microsoft.com/office/drawing/2014/main" id="{5490ED9A-189B-464B-BEB1-6BF316840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50" y="201326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9C9403-BBE8-47EF-A6C9-EB64E187A3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80058" y="1506520"/>
            <a:ext cx="2904838" cy="2335340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847E3E7-1E50-4F6E-B0CB-AC2ADCDB04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28901"/>
              </p:ext>
            </p:extLst>
          </p:nvPr>
        </p:nvGraphicFramePr>
        <p:xfrm>
          <a:off x="433908" y="1442909"/>
          <a:ext cx="3555028" cy="2379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1" imgW="4229467" imgH="2827265" progId="Paint.Picture">
                  <p:embed/>
                </p:oleObj>
              </mc:Choice>
              <mc:Fallback>
                <p:oleObj name="Bitmap Image" r:id="rId11" imgW="4229467" imgH="2827265" progId="Paint.Picture">
                  <p:embed/>
                  <p:pic>
                    <p:nvPicPr>
                      <p:cNvPr id="0" name="Object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08" y="1442909"/>
                        <a:ext cx="3555028" cy="23794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747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B44CD-36E3-41CB-A065-27C11D3521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79704"/>
            <a:ext cx="9144000" cy="669115"/>
          </a:xfrm>
        </p:spPr>
        <p:txBody>
          <a:bodyPr>
            <a:normAutofit/>
          </a:bodyPr>
          <a:lstStyle/>
          <a:p>
            <a:r>
              <a:rPr lang="en-US" sz="3200" b="1" u="sng" dirty="0">
                <a:latin typeface="+mn-lt"/>
              </a:rPr>
              <a:t>B.2 Energy Carried by Sinusoidal Waves (3D)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652F99D-E4FA-4395-99CC-13FE4790CB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627302"/>
              </p:ext>
            </p:extLst>
          </p:nvPr>
        </p:nvGraphicFramePr>
        <p:xfrm>
          <a:off x="679394" y="1291761"/>
          <a:ext cx="3249306" cy="153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798200" imgH="1798200" progId="Paint.Picture">
                  <p:embed/>
                </p:oleObj>
              </mc:Choice>
              <mc:Fallback>
                <p:oleObj name="Bitmap Image" r:id="rId2" imgW="1798200" imgH="179820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652F99D-E4FA-4395-99CC-13FE4790CB9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t="372" r="-3149" b="50937"/>
                      <a:stretch>
                        <a:fillRect/>
                      </a:stretch>
                    </p:blipFill>
                    <p:spPr bwMode="auto">
                      <a:xfrm>
                        <a:off x="679394" y="1291761"/>
                        <a:ext cx="3249306" cy="15382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CFEC908-364E-4DE0-99FD-48DE0B040F9B}"/>
              </a:ext>
            </a:extLst>
          </p:cNvPr>
          <p:cNvSpPr txBox="1"/>
          <p:nvPr/>
        </p:nvSpPr>
        <p:spPr>
          <a:xfrm>
            <a:off x="4471348" y="1589597"/>
            <a:ext cx="759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Just as in 1D, 3D sinusoidal waves impart energy to the particles in the medium</a:t>
            </a:r>
          </a:p>
          <a:p>
            <a:r>
              <a:rPr lang="en-US" dirty="0"/>
              <a:t>through which they travel.  And we can calculate what it is in the same way: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E6094A4-6B08-47B6-87D3-8E7D2F6F5D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386527"/>
              </p:ext>
            </p:extLst>
          </p:nvPr>
        </p:nvGraphicFramePr>
        <p:xfrm>
          <a:off x="268288" y="2979738"/>
          <a:ext cx="7053262" cy="234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397480" imgH="1803240" progId="Equation.DSMT4">
                  <p:embed/>
                </p:oleObj>
              </mc:Choice>
              <mc:Fallback>
                <p:oleObj name="Equation" r:id="rId4" imgW="5397480" imgH="1803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E6094A4-6B08-47B6-87D3-8E7D2F6F5D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2979738"/>
                        <a:ext cx="7053262" cy="2341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2DEBE74-0CC7-44FF-8741-A1E79B7829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185754"/>
              </p:ext>
            </p:extLst>
          </p:nvPr>
        </p:nvGraphicFramePr>
        <p:xfrm>
          <a:off x="217488" y="5468572"/>
          <a:ext cx="5878512" cy="127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317840" imgH="939600" progId="Equation.DSMT4">
                  <p:embed/>
                </p:oleObj>
              </mc:Choice>
              <mc:Fallback>
                <p:oleObj name="Equation" r:id="rId6" imgW="4317840" imgH="939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2DEBE74-0CC7-44FF-8741-A1E79B7829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5468572"/>
                        <a:ext cx="5878512" cy="1273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01F7CC7-3BED-4DFE-A145-B8298D558A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992389"/>
              </p:ext>
            </p:extLst>
          </p:nvPr>
        </p:nvGraphicFramePr>
        <p:xfrm>
          <a:off x="7426645" y="4725770"/>
          <a:ext cx="45862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946240" imgH="228600" progId="Equation.DSMT4">
                  <p:embed/>
                </p:oleObj>
              </mc:Choice>
              <mc:Fallback>
                <p:oleObj name="Equation" r:id="rId8" imgW="294624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C01F7CC7-3BED-4DFE-A145-B8298D558A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26645" y="4725770"/>
                        <a:ext cx="4586288" cy="3571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5F324E1-52EE-4EDE-8C54-D593450DD4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53633" y="3211767"/>
          <a:ext cx="162718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15920" imgH="279360" progId="Equation.DSMT4">
                  <p:embed/>
                </p:oleObj>
              </mc:Choice>
              <mc:Fallback>
                <p:oleObj name="Equation" r:id="rId10" imgW="1015920" imgH="2793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5F324E1-52EE-4EDE-8C54-D593450DD4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453633" y="3211767"/>
                        <a:ext cx="1627188" cy="4476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A321B80-7480-470E-A011-989B3D5C8E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143324"/>
              </p:ext>
            </p:extLst>
          </p:nvPr>
        </p:nvGraphicFramePr>
        <p:xfrm>
          <a:off x="7453633" y="3798762"/>
          <a:ext cx="4532312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022560" imgH="469800" progId="Equation.DSMT4">
                  <p:embed/>
                </p:oleObj>
              </mc:Choice>
              <mc:Fallback>
                <p:oleObj name="Equation" r:id="rId12" imgW="3022560" imgH="469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AA321B80-7480-470E-A011-989B3D5C8E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453633" y="3798762"/>
                        <a:ext cx="4532312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4226A2F-5CDB-4A38-86AF-36122542C055}"/>
              </a:ext>
            </a:extLst>
          </p:cNvPr>
          <p:cNvSpPr txBox="1"/>
          <p:nvPr/>
        </p:nvSpPr>
        <p:spPr>
          <a:xfrm>
            <a:off x="7321550" y="5321300"/>
            <a:ext cx="487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Observe that both energy density and intensity</a:t>
            </a:r>
          </a:p>
          <a:p>
            <a:r>
              <a:rPr lang="en-US" dirty="0"/>
              <a:t>fall of as 1/r</a:t>
            </a:r>
            <a:r>
              <a:rPr lang="en-US" baseline="30000" dirty="0"/>
              <a:t>2</a:t>
            </a:r>
            <a:r>
              <a:rPr lang="en-US" dirty="0"/>
              <a:t>.  This is why lights get dimmer, and </a:t>
            </a:r>
          </a:p>
          <a:p>
            <a:r>
              <a:rPr lang="en-US" dirty="0"/>
              <a:t>sounds quieter, as distance from source increases.</a:t>
            </a:r>
          </a:p>
        </p:txBody>
      </p:sp>
    </p:spTree>
    <p:extLst>
      <p:ext uri="{BB962C8B-B14F-4D97-AF65-F5344CB8AC3E}">
        <p14:creationId xmlns:p14="http://schemas.microsoft.com/office/powerpoint/2010/main" val="70466938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85D01-28B0-42BD-B8A4-DDE69B392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5087" y="434698"/>
            <a:ext cx="6977270" cy="569153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+mn-lt"/>
              </a:rPr>
              <a:t>B.2 Energy carried by sinusoidal waves (3D)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4D86CA6-E974-42A2-B4DD-C5CA693480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926982"/>
              </p:ext>
            </p:extLst>
          </p:nvPr>
        </p:nvGraphicFramePr>
        <p:xfrm>
          <a:off x="554797" y="3822011"/>
          <a:ext cx="3291646" cy="2805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949120" imgH="2491920" progId="Paint.Picture">
                  <p:embed/>
                </p:oleObj>
              </mc:Choice>
              <mc:Fallback>
                <p:oleObj name="Bitmap Image" r:id="rId2" imgW="2949120" imgH="249192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D52E46B-FB44-486C-83DE-D7E3BF715B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2905" t="10796" r="13318" b="3125"/>
                      <a:stretch>
                        <a:fillRect/>
                      </a:stretch>
                    </p:blipFill>
                    <p:spPr bwMode="auto">
                      <a:xfrm>
                        <a:off x="554797" y="3822011"/>
                        <a:ext cx="3291646" cy="2805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0829B22-D49E-4D6B-A23D-46A0653F81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333518"/>
              </p:ext>
            </p:extLst>
          </p:nvPr>
        </p:nvGraphicFramePr>
        <p:xfrm>
          <a:off x="634310" y="1815725"/>
          <a:ext cx="422433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08080" imgH="393480" progId="Equation.DSMT4">
                  <p:embed/>
                </p:oleObj>
              </mc:Choice>
              <mc:Fallback>
                <p:oleObj name="Equation" r:id="rId4" imgW="290808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F36085F-94F3-4F66-BA96-D6AEC14174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310" y="1815725"/>
                        <a:ext cx="4224338" cy="568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2E0F810-BD77-4C06-A5AC-C2F1049003DE}"/>
              </a:ext>
            </a:extLst>
          </p:cNvPr>
          <p:cNvSpPr txBox="1"/>
          <p:nvPr/>
        </p:nvSpPr>
        <p:spPr>
          <a:xfrm>
            <a:off x="7847879" y="1861238"/>
            <a:ext cx="2145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Energy Conservation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E9BE5A-F38F-4BC3-8DEC-5C3A8B2D1C47}"/>
              </a:ext>
            </a:extLst>
          </p:cNvPr>
          <p:cNvSpPr txBox="1"/>
          <p:nvPr/>
        </p:nvSpPr>
        <p:spPr>
          <a:xfrm>
            <a:off x="6465748" y="2361217"/>
            <a:ext cx="5716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 important consequence of the wave equation is energy </a:t>
            </a:r>
          </a:p>
          <a:p>
            <a:r>
              <a:rPr lang="en-US" dirty="0"/>
              <a:t>conservation, i.e., the power that flows across surface </a:t>
            </a:r>
          </a:p>
          <a:p>
            <a:r>
              <a:rPr lang="en-US" dirty="0"/>
              <a:t>of radius r</a:t>
            </a:r>
            <a:r>
              <a:rPr lang="en-US" baseline="-25000" dirty="0"/>
              <a:t>1</a:t>
            </a:r>
            <a:r>
              <a:rPr lang="en-US" dirty="0"/>
              <a:t> = power that flows across surface of </a:t>
            </a:r>
          </a:p>
          <a:p>
            <a:r>
              <a:rPr lang="en-US" dirty="0"/>
              <a:t>radius r</a:t>
            </a:r>
            <a:r>
              <a:rPr lang="en-US" baseline="-25000" dirty="0"/>
              <a:t>2</a:t>
            </a:r>
            <a:r>
              <a:rPr lang="en-US" dirty="0"/>
              <a:t>.  This is evinced by the independence of P from r.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704C3AC-AA3D-4938-9129-866D401DFB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514375"/>
              </p:ext>
            </p:extLst>
          </p:nvPr>
        </p:nvGraphicFramePr>
        <p:xfrm>
          <a:off x="6556512" y="3812584"/>
          <a:ext cx="2254734" cy="173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11280" imgH="1168200" progId="Equation.DSMT4">
                  <p:embed/>
                </p:oleObj>
              </mc:Choice>
              <mc:Fallback>
                <p:oleObj name="Equation" r:id="rId6" imgW="1511280" imgH="1168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512" y="3812584"/>
                        <a:ext cx="2254734" cy="1731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5A570C0-7FB6-4372-9F8E-8B632A6A68E7}"/>
              </a:ext>
            </a:extLst>
          </p:cNvPr>
          <p:cNvSpPr txBox="1"/>
          <p:nvPr/>
        </p:nvSpPr>
        <p:spPr>
          <a:xfrm>
            <a:off x="554797" y="1314103"/>
            <a:ext cx="7687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thing to calculate is power – and that deserves a little extra consideration….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6E2418F-946F-4D93-AA27-C2C93D14CA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1012632"/>
              </p:ext>
            </p:extLst>
          </p:nvPr>
        </p:nvGraphicFramePr>
        <p:xfrm>
          <a:off x="634310" y="3166690"/>
          <a:ext cx="1214368" cy="281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61760" imgH="177480" progId="Equation.DSMT4">
                  <p:embed/>
                </p:oleObj>
              </mc:Choice>
              <mc:Fallback>
                <p:oleObj name="Equation" r:id="rId8" imgW="761760" imgH="177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0829B22-D49E-4D6B-A23D-46A0653F81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310" y="3166690"/>
                        <a:ext cx="1214368" cy="28184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B3A027F-7573-4400-86D2-9011A305F2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423938"/>
              </p:ext>
            </p:extLst>
          </p:nvPr>
        </p:nvGraphicFramePr>
        <p:xfrm>
          <a:off x="930275" y="2466075"/>
          <a:ext cx="5165725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555720" imgH="393480" progId="Equation.DSMT4">
                  <p:embed/>
                </p:oleObj>
              </mc:Choice>
              <mc:Fallback>
                <p:oleObj name="Equation" r:id="rId10" imgW="355572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0829B22-D49E-4D6B-A23D-46A0653F81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2466075"/>
                        <a:ext cx="5165725" cy="569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63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2790C-56C4-46F0-A63F-69CB3A9638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93154"/>
            <a:ext cx="9144000" cy="607046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+mn-lt"/>
              </a:rPr>
              <a:t>B.2 Energy carried by sinusoidal waves still, and forever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07F594-362C-4F1B-B130-679CCB55F775}"/>
              </a:ext>
            </a:extLst>
          </p:cNvPr>
          <p:cNvSpPr txBox="1"/>
          <p:nvPr/>
        </p:nvSpPr>
        <p:spPr>
          <a:xfrm>
            <a:off x="715328" y="1838739"/>
            <a:ext cx="107613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a sound wave hits the membrane in your ear, it will make it oscillate back and forth, and the magnitude of </a:t>
            </a:r>
          </a:p>
          <a:p>
            <a:r>
              <a:rPr lang="en-US" dirty="0"/>
              <a:t>these oscillations correlates to the perceived volume of the sound wave.  Turns out, due to some biological stuff </a:t>
            </a:r>
          </a:p>
          <a:p>
            <a:r>
              <a:rPr lang="en-US" dirty="0"/>
              <a:t>I don’t know, we get the following relationship: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6FE4A70-DC7A-4C05-8E95-037B07C274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434604"/>
              </p:ext>
            </p:extLst>
          </p:nvPr>
        </p:nvGraphicFramePr>
        <p:xfrm>
          <a:off x="784084" y="3000608"/>
          <a:ext cx="456247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51160" imgH="711000" progId="Equation.DSMT4">
                  <p:embed/>
                </p:oleObj>
              </mc:Choice>
              <mc:Fallback>
                <p:oleObj name="Equation" r:id="rId2" imgW="32511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4084" y="3000608"/>
                        <a:ext cx="4562475" cy="9985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FAE40AD-4C25-4565-A82A-AF0CC197FE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298468"/>
              </p:ext>
            </p:extLst>
          </p:nvPr>
        </p:nvGraphicFramePr>
        <p:xfrm>
          <a:off x="5926138" y="3000375"/>
          <a:ext cx="578326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08280" imgH="711000" progId="Equation.DSMT4">
                  <p:embed/>
                </p:oleObj>
              </mc:Choice>
              <mc:Fallback>
                <p:oleObj name="Equation" r:id="rId4" imgW="45082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26138" y="3000375"/>
                        <a:ext cx="5783262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1991021-4C73-448B-BEA2-DE7AD556190B}"/>
              </a:ext>
            </a:extLst>
          </p:cNvPr>
          <p:cNvSpPr txBox="1"/>
          <p:nvPr/>
        </p:nvSpPr>
        <p:spPr>
          <a:xfrm>
            <a:off x="715328" y="4363277"/>
            <a:ext cx="11082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minimum intensity I</a:t>
            </a:r>
            <a:r>
              <a:rPr lang="en-US" baseline="-25000" dirty="0"/>
              <a:t>0</a:t>
            </a:r>
            <a:r>
              <a:rPr lang="en-US" dirty="0"/>
              <a:t> has a volume </a:t>
            </a:r>
            <a:r>
              <a:rPr lang="el-GR" dirty="0"/>
              <a:t>β</a:t>
            </a:r>
            <a:r>
              <a:rPr lang="en-US" dirty="0"/>
              <a:t> = 0dB, as you can see if you plug it into the equation….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maximum intensity I</a:t>
            </a:r>
            <a:r>
              <a:rPr lang="en-US" baseline="-25000" dirty="0"/>
              <a:t>max </a:t>
            </a:r>
            <a:r>
              <a:rPr lang="en-US" dirty="0"/>
              <a:t>has a volume </a:t>
            </a:r>
            <a:r>
              <a:rPr lang="el-GR" dirty="0"/>
              <a:t>β</a:t>
            </a:r>
            <a:r>
              <a:rPr lang="en-US" dirty="0"/>
              <a:t> = 120dB, as you can also see….</a:t>
            </a:r>
          </a:p>
        </p:txBody>
      </p:sp>
    </p:spTree>
    <p:extLst>
      <p:ext uri="{BB962C8B-B14F-4D97-AF65-F5344CB8AC3E}">
        <p14:creationId xmlns:p14="http://schemas.microsoft.com/office/powerpoint/2010/main" val="3873293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805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Bitmap Image</vt:lpstr>
      <vt:lpstr>Equation</vt:lpstr>
      <vt:lpstr>B.2 Description of wave (3D)</vt:lpstr>
      <vt:lpstr>B.2 How does displacement propagate through medium (3D)?</vt:lpstr>
      <vt:lpstr>PowerPoint Presentation</vt:lpstr>
      <vt:lpstr>PowerPoint Presentation</vt:lpstr>
      <vt:lpstr>PowerPoint Presentation</vt:lpstr>
      <vt:lpstr>PowerPoint Presentation</vt:lpstr>
      <vt:lpstr>B.2 Energy Carried by Sinusoidal Waves (3D)</vt:lpstr>
      <vt:lpstr>B.2 Energy carried by sinusoidal waves (3D)</vt:lpstr>
      <vt:lpstr>B.2 Energy carried by sinusoidal waves still, and forever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Graphical description of wave</dc:title>
  <dc:creator>Andrew Douglas</dc:creator>
  <cp:lastModifiedBy>Andrew Douglas</cp:lastModifiedBy>
  <cp:revision>133</cp:revision>
  <dcterms:created xsi:type="dcterms:W3CDTF">2018-04-09T21:18:54Z</dcterms:created>
  <dcterms:modified xsi:type="dcterms:W3CDTF">2026-01-11T19:05:00Z</dcterms:modified>
</cp:coreProperties>
</file>